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7"/>
  </p:notesMasterIdLst>
  <p:sldIdLst>
    <p:sldId id="256" r:id="rId3"/>
    <p:sldId id="257" r:id="rId4"/>
    <p:sldId id="258" r:id="rId5"/>
    <p:sldId id="259" r:id="rId6"/>
  </p:sldIdLst>
  <p:sldSz cx="9144000" cy="5143500" type="screen16x9"/>
  <p:notesSz cx="6858000" cy="9144000"/>
  <p:embeddedFontLst>
    <p:embeddedFont>
      <p:font typeface="Dosis" pitchFamily="2" charset="0"/>
      <p:regular r:id="rId8"/>
      <p:bold r:id="rId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notesMaster" Target="notesMasters/notesMaster1.xml"/><Relationship Id="rId12" Type="http://schemas.openxmlformats.org/officeDocument/2006/relationships/theme" Target="theme/theme1.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viewProps" Target="viewProps.xml"/><Relationship Id="rId5" Type="http://schemas.openxmlformats.org/officeDocument/2006/relationships/slide" Target="slides/slide3.xml"/><Relationship Id="rId10"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font" Target="fonts/font2.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38903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mcikalmerdeka" TargetMode="External"/><Relationship Id="rId5" Type="http://schemas.openxmlformats.org/officeDocument/2006/relationships/hyperlink" Target="https://www.linkedin.com/in/muhammad-cikal-merdeka-50a658266/" TargetMode="External"/><Relationship Id="rId4" Type="http://schemas.openxmlformats.org/officeDocument/2006/relationships/hyperlink" Target="mailto:mcikalmerdeka@gmail.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4.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hyperlink" Target="https://drive.google.com/file/d/1G6R37R3xhuYUhJqfSlsLM6Pse_e_6ZdM/view?usp=sharing" TargetMode="External"/><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hyperlink" Target="https://drive.google.com/file/d/1ESxQ8kzc8HzkNxrsgbcgoQZoEXe2BgPS/view?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80" b="1">
                <a:solidFill>
                  <a:schemeClr val="lt1"/>
                </a:solidFill>
              </a:rPr>
              <a:t>Analyzing eCommerce Business Performance with SQL</a:t>
            </a:r>
            <a:endParaRPr sz="3080" b="1">
              <a:solidFill>
                <a:schemeClr val="lt1"/>
              </a:solidFill>
            </a:endParaRPr>
          </a:p>
        </p:txBody>
      </p:sp>
      <p:sp>
        <p:nvSpPr>
          <p:cNvPr id="100" name="Google Shape;100;p25"/>
          <p:cNvSpPr txBox="1"/>
          <p:nvPr/>
        </p:nvSpPr>
        <p:spPr>
          <a:xfrm>
            <a:off x="5959950" y="908900"/>
            <a:ext cx="2803050" cy="105151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Muhammad Cikal Merdeka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Email : </a:t>
            </a:r>
            <a:r>
              <a:rPr lang="en-US" sz="1200" b="1" dirty="0">
                <a:latin typeface="Dosis"/>
                <a:ea typeface="Dosis"/>
                <a:cs typeface="Dosis"/>
                <a:sym typeface="Dosis"/>
                <a:hlinkClick r:id="rId4"/>
              </a:rPr>
              <a:t>mcikalmerdeka@gmail.com</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LinkedIn : </a:t>
            </a:r>
            <a:r>
              <a:rPr lang="en-ID" sz="1200" b="1" dirty="0">
                <a:latin typeface="Dosis"/>
                <a:ea typeface="Dosis"/>
                <a:cs typeface="Dosis"/>
                <a:sym typeface="Dosis"/>
                <a:hlinkClick r:id="rId5"/>
              </a:rPr>
              <a:t>linkedin.com/in/</a:t>
            </a:r>
            <a:r>
              <a:rPr lang="en-ID" sz="1200" b="1" dirty="0" err="1">
                <a:latin typeface="Dosis"/>
                <a:ea typeface="Dosis"/>
                <a:cs typeface="Dosis"/>
                <a:sym typeface="Dosis"/>
                <a:hlinkClick r:id="rId5"/>
              </a:rPr>
              <a:t>mcikalmerdeka</a:t>
            </a:r>
            <a:endParaRPr lang="en"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Github : </a:t>
            </a:r>
            <a:r>
              <a:rPr lang="en-ID" sz="1200" b="1" dirty="0">
                <a:latin typeface="Dosis"/>
                <a:ea typeface="Dosis"/>
                <a:cs typeface="Dosis"/>
                <a:sym typeface="Dosis"/>
                <a:hlinkClick r:id="rId6"/>
              </a:rPr>
              <a:t>github.com/mcikalmerdeka</a:t>
            </a:r>
            <a:endParaRPr lang="en" sz="1200" b="1" dirty="0">
              <a:latin typeface="Dosis"/>
              <a:ea typeface="Dosis"/>
              <a:cs typeface="Dosis"/>
              <a:sym typeface="Dosis"/>
            </a:endParaRPr>
          </a:p>
        </p:txBody>
      </p:sp>
      <p:pic>
        <p:nvPicPr>
          <p:cNvPr id="101" name="Google Shape;101;p25"/>
          <p:cNvPicPr preferRelativeResize="0"/>
          <p:nvPr/>
        </p:nvPicPr>
        <p:blipFill>
          <a:blip r:embed="rId7"/>
          <a:srcRect l="8110" r="811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sz="1400" dirty="0">
                <a:latin typeface="Dosis" pitchFamily="2" charset="0"/>
              </a:rPr>
              <a:t>Dedicated entry-level data scientist with analytical and experimental background of Physics. My graduation 2023, a pivotal year marked by significant advancements in artificial intelligence with the introduction of GPT-4 and other generative AI models, has fueled my curiosity and excitement to delve into the field of data. I have comprehensive grasp of data science methodology from business understanding to modelling process with proficiency in </a:t>
            </a:r>
            <a:r>
              <a:rPr lang="en-US" sz="1400" b="1" dirty="0">
                <a:latin typeface="Dosis" pitchFamily="2" charset="0"/>
              </a:rPr>
              <a:t>Python, SQL, Tableau, Power BI, Looker Studio and other tools</a:t>
            </a:r>
            <a:r>
              <a:rPr lang="en-US" sz="1400" dirty="0">
                <a:latin typeface="Dosis" pitchFamily="2" charset="0"/>
              </a:rPr>
              <a:t> related to data analytics workflow from several coursework and bootcamps. </a:t>
            </a:r>
            <a:endParaRPr lang="en-ID" sz="1400" dirty="0">
              <a:latin typeface="Dosis"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Overview</a:t>
            </a:r>
            <a:endParaRPr sz="2220" b="1">
              <a:solidFill>
                <a:schemeClr val="lt1"/>
              </a:solidFill>
            </a:endParaRPr>
          </a:p>
        </p:txBody>
      </p:sp>
      <p:sp>
        <p:nvSpPr>
          <p:cNvPr id="108" name="Google Shape;108;p26"/>
          <p:cNvSpPr txBox="1">
            <a:spLocks noGrp="1"/>
          </p:cNvSpPr>
          <p:nvPr>
            <p:ph type="body" idx="1"/>
          </p:nvPr>
        </p:nvSpPr>
        <p:spPr>
          <a:xfrm>
            <a:off x="311700" y="772584"/>
            <a:ext cx="8520600" cy="3921336"/>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US" dirty="0">
                <a:solidFill>
                  <a:schemeClr val="dk1"/>
                </a:solidFill>
                <a:latin typeface="Dosis"/>
                <a:ea typeface="Dosis"/>
                <a:cs typeface="Dosis"/>
                <a:sym typeface="Dosis"/>
              </a:rPr>
              <a:t>In a company, measuring business performance is crucial for tracking, monitoring, and evaluating the success or failure of various business processes. Therefore, this project will analyze the business performance of an eCommerce company, taking into account several business metrics such as customer growth, product quality, and payment methods.</a:t>
            </a:r>
          </a:p>
          <a:p>
            <a:pPr marL="0" lvl="0" indent="0" algn="just" rtl="0">
              <a:spcBef>
                <a:spcPts val="0"/>
              </a:spcBef>
              <a:spcAft>
                <a:spcPts val="1200"/>
              </a:spcAft>
              <a:buNone/>
            </a:pPr>
            <a:endParaRPr lang="en-US" dirty="0">
              <a:solidFill>
                <a:schemeClr val="dk1"/>
              </a:solidFill>
              <a:latin typeface="Dosis"/>
              <a:ea typeface="Dosis"/>
              <a:cs typeface="Dosis"/>
              <a:sym typeface="Dosis"/>
            </a:endParaRPr>
          </a:p>
          <a:p>
            <a:pPr marL="0" lvl="0" indent="0" algn="just" rtl="0">
              <a:spcBef>
                <a:spcPts val="0"/>
              </a:spcBef>
              <a:spcAft>
                <a:spcPts val="1200"/>
              </a:spcAft>
              <a:buNone/>
            </a:pPr>
            <a:r>
              <a:rPr lang="en-US" dirty="0">
                <a:solidFill>
                  <a:schemeClr val="dk1"/>
                </a:solidFill>
                <a:latin typeface="Dosis"/>
                <a:ea typeface="Dosis"/>
                <a:cs typeface="Dosis"/>
                <a:sym typeface="Dosis"/>
              </a:rPr>
              <a:t>In this project, data analysis and querying will be done using </a:t>
            </a:r>
            <a:r>
              <a:rPr lang="en-US" b="1" dirty="0">
                <a:solidFill>
                  <a:schemeClr val="dk1"/>
                </a:solidFill>
                <a:latin typeface="Dosis"/>
                <a:ea typeface="Dosis"/>
                <a:cs typeface="Dosis"/>
                <a:sym typeface="Dosis"/>
              </a:rPr>
              <a:t>PostgreSQL</a:t>
            </a:r>
            <a:r>
              <a:rPr lang="en-US" dirty="0">
                <a:solidFill>
                  <a:schemeClr val="dk1"/>
                </a:solidFill>
                <a:latin typeface="Dosis"/>
                <a:ea typeface="Dosis"/>
                <a:cs typeface="Dosis"/>
                <a:sym typeface="Dosis"/>
              </a:rPr>
              <a:t>, and visualization will be performed using </a:t>
            </a:r>
            <a:r>
              <a:rPr lang="en-US" b="1" dirty="0">
                <a:solidFill>
                  <a:schemeClr val="dk1"/>
                </a:solidFill>
                <a:latin typeface="Dosis"/>
                <a:ea typeface="Dosis"/>
                <a:cs typeface="Dosis"/>
                <a:sym typeface="Dosis"/>
              </a:rPr>
              <a:t>Tableau</a:t>
            </a:r>
            <a:r>
              <a:rPr lang="en-US" dirty="0">
                <a:solidFill>
                  <a:schemeClr val="dk1"/>
                </a:solidFill>
                <a:latin typeface="Dosis"/>
                <a:ea typeface="Dosis"/>
                <a:cs typeface="Dosis"/>
                <a:sym typeface="Dosis"/>
              </a:rPr>
              <a:t>.</a:t>
            </a:r>
            <a:endParaRPr dirty="0">
              <a:solidFill>
                <a:schemeClr val="dk1"/>
              </a:solidFill>
              <a:latin typeface="Dosis"/>
              <a:ea typeface="Dosis"/>
              <a:cs typeface="Dosis"/>
              <a:sym typeface="Dosis"/>
            </a:endParaRPr>
          </a:p>
        </p:txBody>
      </p:sp>
      <p:pic>
        <p:nvPicPr>
          <p:cNvPr id="3" name="Picture 2">
            <a:extLst>
              <a:ext uri="{FF2B5EF4-FFF2-40B4-BE49-F238E27FC236}">
                <a16:creationId xmlns:a16="http://schemas.microsoft.com/office/drawing/2014/main" id="{22D4E0D9-986A-85CE-F616-D661AB15626B}"/>
              </a:ext>
            </a:extLst>
          </p:cNvPr>
          <p:cNvPicPr>
            <a:picLocks noChangeAspect="1"/>
          </p:cNvPicPr>
          <p:nvPr/>
        </p:nvPicPr>
        <p:blipFill>
          <a:blip r:embed="rId3"/>
          <a:stretch>
            <a:fillRect/>
          </a:stretch>
        </p:blipFill>
        <p:spPr>
          <a:xfrm>
            <a:off x="4108704" y="3443263"/>
            <a:ext cx="2784222" cy="1566125"/>
          </a:xfrm>
          <a:prstGeom prst="rect">
            <a:avLst/>
          </a:prstGeom>
        </p:spPr>
      </p:pic>
      <p:pic>
        <p:nvPicPr>
          <p:cNvPr id="9" name="Picture 8">
            <a:extLst>
              <a:ext uri="{FF2B5EF4-FFF2-40B4-BE49-F238E27FC236}">
                <a16:creationId xmlns:a16="http://schemas.microsoft.com/office/drawing/2014/main" id="{F3C0FD65-2734-733B-2DAD-08259C64D2DF}"/>
              </a:ext>
            </a:extLst>
          </p:cNvPr>
          <p:cNvPicPr>
            <a:picLocks noChangeAspect="1"/>
          </p:cNvPicPr>
          <p:nvPr/>
        </p:nvPicPr>
        <p:blipFill>
          <a:blip r:embed="rId4"/>
          <a:stretch>
            <a:fillRect/>
          </a:stretch>
        </p:blipFill>
        <p:spPr>
          <a:xfrm>
            <a:off x="2677559" y="3640728"/>
            <a:ext cx="1053192" cy="1053192"/>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Preparation</a:t>
            </a:r>
            <a:endParaRPr b="1"/>
          </a:p>
        </p:txBody>
      </p:sp>
      <p:sp>
        <p:nvSpPr>
          <p:cNvPr id="114" name="Google Shape;114;p27"/>
          <p:cNvSpPr txBox="1">
            <a:spLocks noGrp="1"/>
          </p:cNvSpPr>
          <p:nvPr>
            <p:ph type="body" idx="1"/>
          </p:nvPr>
        </p:nvSpPr>
        <p:spPr>
          <a:xfrm>
            <a:off x="202442" y="830701"/>
            <a:ext cx="8791334" cy="4018389"/>
          </a:xfrm>
          <a:prstGeom prst="rect">
            <a:avLst/>
          </a:prstGeom>
        </p:spPr>
        <p:txBody>
          <a:bodyPr spcFirstLastPara="1" wrap="square" lIns="91425" tIns="91425" rIns="91425" bIns="91425" numCol="3" anchor="t" anchorCtr="0">
            <a:normAutofit/>
          </a:bodyPr>
          <a:lstStyle/>
          <a:p>
            <a:pPr marL="476250" lvl="0" algn="l" rtl="0">
              <a:spcBef>
                <a:spcPts val="0"/>
              </a:spcBef>
              <a:spcAft>
                <a:spcPts val="0"/>
              </a:spcAft>
              <a:buClr>
                <a:schemeClr val="dk1"/>
              </a:buClr>
              <a:buSzPts val="1500"/>
              <a:buAutoNum type="arabicPeriod"/>
            </a:pPr>
            <a:r>
              <a:rPr lang="en" sz="1400" b="1" dirty="0">
                <a:solidFill>
                  <a:schemeClr val="dk1"/>
                </a:solidFill>
                <a:latin typeface="Dosis" pitchFamily="2" charset="0"/>
              </a:rPr>
              <a:t>Create Database &amp; Tables</a:t>
            </a:r>
          </a:p>
          <a:p>
            <a:pPr marL="476250" lvl="0" algn="l" rtl="0">
              <a:spcBef>
                <a:spcPts val="0"/>
              </a:spcBef>
              <a:spcAft>
                <a:spcPts val="0"/>
              </a:spcAft>
              <a:buClr>
                <a:schemeClr val="dk1"/>
              </a:buClr>
              <a:buSzPts val="1500"/>
              <a:buAutoNum type="arabicPeriod"/>
            </a:pPr>
            <a:endParaRPr lang="en" sz="1500" b="1" dirty="0">
              <a:solidFill>
                <a:schemeClr val="dk1"/>
              </a:solidFill>
              <a:latin typeface="Dosis" pitchFamily="2" charset="0"/>
            </a:endParaRPr>
          </a:p>
          <a:p>
            <a:pPr marL="133350" lvl="0" indent="0" algn="l" rtl="0">
              <a:spcBef>
                <a:spcPts val="0"/>
              </a:spcBef>
              <a:spcAft>
                <a:spcPts val="0"/>
              </a:spcAft>
              <a:buClr>
                <a:schemeClr val="dk1"/>
              </a:buClr>
              <a:buSzPts val="1500"/>
              <a:buNone/>
            </a:pPr>
            <a:r>
              <a:rPr lang="en" sz="1200" dirty="0">
                <a:solidFill>
                  <a:schemeClr val="dk1"/>
                </a:solidFill>
                <a:latin typeface="Dosis" pitchFamily="2" charset="0"/>
              </a:rPr>
              <a:t>In this case we can create database by using CREATE DATABASE or pgAdmin 4 tools.</a:t>
            </a:r>
          </a:p>
          <a:p>
            <a:pPr marL="133350" lvl="0" indent="0" algn="l" rtl="0">
              <a:spcBef>
                <a:spcPts val="0"/>
              </a:spcBef>
              <a:spcAft>
                <a:spcPts val="0"/>
              </a:spcAft>
              <a:buClr>
                <a:schemeClr val="dk1"/>
              </a:buClr>
              <a:buSzPts val="1500"/>
              <a:buNone/>
            </a:pPr>
            <a:endParaRPr lang="en" sz="1200" dirty="0">
              <a:solidFill>
                <a:schemeClr val="dk1"/>
              </a:solidFill>
              <a:latin typeface="Dosis" pitchFamily="2" charset="0"/>
            </a:endParaRPr>
          </a:p>
          <a:p>
            <a:pPr marL="133350" lvl="0" indent="0" algn="l" rtl="0">
              <a:spcBef>
                <a:spcPts val="0"/>
              </a:spcBef>
              <a:spcAft>
                <a:spcPts val="0"/>
              </a:spcAft>
              <a:buClr>
                <a:schemeClr val="dk1"/>
              </a:buClr>
              <a:buSzPts val="1500"/>
              <a:buNone/>
            </a:pPr>
            <a:endParaRPr lang="en" sz="1200" dirty="0">
              <a:solidFill>
                <a:schemeClr val="dk1"/>
              </a:solidFill>
              <a:latin typeface="Dosis" pitchFamily="2" charset="0"/>
            </a:endParaRPr>
          </a:p>
          <a:p>
            <a:pPr marL="133350" lvl="0" indent="0" algn="l" rtl="0">
              <a:spcBef>
                <a:spcPts val="0"/>
              </a:spcBef>
              <a:spcAft>
                <a:spcPts val="0"/>
              </a:spcAft>
              <a:buClr>
                <a:schemeClr val="dk1"/>
              </a:buClr>
              <a:buSzPts val="1500"/>
              <a:buNone/>
            </a:pPr>
            <a:endParaRPr lang="en" sz="1200" dirty="0">
              <a:solidFill>
                <a:schemeClr val="dk1"/>
              </a:solidFill>
              <a:latin typeface="Dosis" pitchFamily="2" charset="0"/>
            </a:endParaRPr>
          </a:p>
          <a:p>
            <a:pPr marL="133350" lvl="0" indent="0" algn="l" rtl="0">
              <a:spcBef>
                <a:spcPts val="0"/>
              </a:spcBef>
              <a:spcAft>
                <a:spcPts val="0"/>
              </a:spcAft>
              <a:buClr>
                <a:schemeClr val="dk1"/>
              </a:buClr>
              <a:buSzPts val="1500"/>
              <a:buNone/>
            </a:pPr>
            <a:r>
              <a:rPr lang="en-ID" sz="1200" dirty="0">
                <a:solidFill>
                  <a:schemeClr val="dk1"/>
                </a:solidFill>
                <a:latin typeface="Dosis" pitchFamily="2" charset="0"/>
              </a:rPr>
              <a:t>Here are some of the tables created</a:t>
            </a:r>
          </a:p>
          <a:p>
            <a:pPr marL="133350" lvl="0" indent="0" algn="l" rtl="0">
              <a:spcBef>
                <a:spcPts val="0"/>
              </a:spcBef>
              <a:spcAft>
                <a:spcPts val="0"/>
              </a:spcAft>
              <a:buClr>
                <a:schemeClr val="dk1"/>
              </a:buClr>
              <a:buSzPts val="1500"/>
              <a:buNone/>
            </a:pPr>
            <a:endParaRPr lang="en" sz="1500" dirty="0">
              <a:solidFill>
                <a:schemeClr val="dk1"/>
              </a:solidFill>
              <a:latin typeface="Dosis" pitchFamily="2" charset="0"/>
            </a:endParaRPr>
          </a:p>
          <a:p>
            <a:pPr marL="133350" lvl="0" indent="0" algn="l" rtl="0">
              <a:spcBef>
                <a:spcPts val="0"/>
              </a:spcBef>
              <a:spcAft>
                <a:spcPts val="0"/>
              </a:spcAft>
              <a:buClr>
                <a:schemeClr val="dk1"/>
              </a:buClr>
              <a:buSzPts val="1500"/>
              <a:buNone/>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133350" lvl="0" indent="0" algn="l" rtl="0">
              <a:spcBef>
                <a:spcPts val="0"/>
              </a:spcBef>
              <a:spcAft>
                <a:spcPts val="0"/>
              </a:spcAft>
              <a:buClr>
                <a:schemeClr val="dk1"/>
              </a:buClr>
              <a:buSzPts val="1500"/>
              <a:buNone/>
            </a:pPr>
            <a:endParaRPr lang="en" sz="1500" dirty="0">
              <a:solidFill>
                <a:schemeClr val="dk1"/>
              </a:solidFill>
              <a:latin typeface="Dosis" pitchFamily="2" charset="0"/>
            </a:endParaRPr>
          </a:p>
          <a:p>
            <a:pPr marL="133350" lvl="0" indent="0" algn="l" rtl="0">
              <a:spcBef>
                <a:spcPts val="0"/>
              </a:spcBef>
              <a:spcAft>
                <a:spcPts val="0"/>
              </a:spcAft>
              <a:buClr>
                <a:schemeClr val="dk1"/>
              </a:buClr>
              <a:buSzPts val="1500"/>
              <a:buNone/>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133350" lvl="0" indent="0" algn="l" rtl="0">
              <a:spcBef>
                <a:spcPts val="0"/>
              </a:spcBef>
              <a:spcAft>
                <a:spcPts val="0"/>
              </a:spcAft>
              <a:buClr>
                <a:schemeClr val="dk1"/>
              </a:buClr>
              <a:buSzPts val="1500"/>
              <a:buNone/>
            </a:pPr>
            <a:endParaRPr lang="en" sz="1500" dirty="0">
              <a:solidFill>
                <a:schemeClr val="dk1"/>
              </a:solidFill>
              <a:latin typeface="Dosis" pitchFamily="2" charset="0"/>
            </a:endParaRPr>
          </a:p>
          <a:p>
            <a:pPr marL="133350" lvl="0" indent="0" algn="l" rtl="0">
              <a:spcBef>
                <a:spcPts val="0"/>
              </a:spcBef>
              <a:spcAft>
                <a:spcPts val="0"/>
              </a:spcAft>
              <a:buClr>
                <a:schemeClr val="dk1"/>
              </a:buClr>
              <a:buSzPts val="1500"/>
              <a:buNone/>
            </a:pPr>
            <a:r>
              <a:rPr lang="en" sz="1400" b="1" dirty="0">
                <a:solidFill>
                  <a:schemeClr val="dk1"/>
                </a:solidFill>
                <a:latin typeface="Dosis" pitchFamily="2" charset="0"/>
              </a:rPr>
              <a:t>2. Import Data</a:t>
            </a:r>
          </a:p>
          <a:p>
            <a:pPr marL="133350" lvl="0" indent="0" algn="l" rtl="0">
              <a:spcBef>
                <a:spcPts val="0"/>
              </a:spcBef>
              <a:spcAft>
                <a:spcPts val="0"/>
              </a:spcAft>
              <a:buClr>
                <a:schemeClr val="dk1"/>
              </a:buClr>
              <a:buSzPts val="1500"/>
              <a:buNone/>
            </a:pPr>
            <a:endParaRPr lang="en-ID" sz="1200" dirty="0">
              <a:solidFill>
                <a:schemeClr val="dk1"/>
              </a:solidFill>
              <a:latin typeface="Dosis" pitchFamily="2" charset="0"/>
            </a:endParaRPr>
          </a:p>
          <a:p>
            <a:pPr marL="133350" lvl="0" indent="0" algn="l" rtl="0">
              <a:spcBef>
                <a:spcPts val="0"/>
              </a:spcBef>
              <a:spcAft>
                <a:spcPts val="0"/>
              </a:spcAft>
              <a:buClr>
                <a:schemeClr val="dk1"/>
              </a:buClr>
              <a:buSzPts val="1500"/>
              <a:buNone/>
            </a:pPr>
            <a:r>
              <a:rPr lang="en" sz="1200" dirty="0">
                <a:solidFill>
                  <a:schemeClr val="dk1"/>
                </a:solidFill>
                <a:latin typeface="Dosis" pitchFamily="2" charset="0"/>
              </a:rPr>
              <a:t>Then we import the data using COPY or pgAdmin 4 tools</a:t>
            </a:r>
          </a:p>
          <a:p>
            <a:pPr marL="133350" lvl="0" indent="0" algn="l" rtl="0">
              <a:spcBef>
                <a:spcPts val="0"/>
              </a:spcBef>
              <a:spcAft>
                <a:spcPts val="0"/>
              </a:spcAft>
              <a:buClr>
                <a:schemeClr val="dk1"/>
              </a:buClr>
              <a:buSzPts val="1500"/>
              <a:buNone/>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lang="en" sz="1500" dirty="0">
              <a:solidFill>
                <a:schemeClr val="dk1"/>
              </a:solidFill>
              <a:latin typeface="Dosis" pitchFamily="2" charset="0"/>
            </a:endParaRPr>
          </a:p>
          <a:p>
            <a:pPr marL="133350" lvl="0" indent="0" algn="l" rtl="0">
              <a:spcBef>
                <a:spcPts val="0"/>
              </a:spcBef>
              <a:spcAft>
                <a:spcPts val="0"/>
              </a:spcAft>
              <a:buClr>
                <a:schemeClr val="dk1"/>
              </a:buClr>
              <a:buSzPts val="1500"/>
              <a:buNone/>
            </a:pPr>
            <a:r>
              <a:rPr lang="en" sz="1400" b="1" dirty="0">
                <a:solidFill>
                  <a:schemeClr val="dk1"/>
                </a:solidFill>
                <a:latin typeface="Dosis" pitchFamily="2" charset="0"/>
              </a:rPr>
              <a:t>3. Data Cleaning</a:t>
            </a:r>
          </a:p>
          <a:p>
            <a:pPr marL="133350" lvl="0" indent="0" algn="l" rtl="0">
              <a:spcBef>
                <a:spcPts val="0"/>
              </a:spcBef>
              <a:spcAft>
                <a:spcPts val="0"/>
              </a:spcAft>
              <a:buClr>
                <a:schemeClr val="dk1"/>
              </a:buClr>
              <a:buSzPts val="1500"/>
              <a:buNone/>
            </a:pPr>
            <a:endParaRPr lang="en" sz="1200" dirty="0">
              <a:solidFill>
                <a:schemeClr val="dk1"/>
              </a:solidFill>
              <a:latin typeface="Dosis" pitchFamily="2" charset="0"/>
            </a:endParaRPr>
          </a:p>
          <a:p>
            <a:pPr marL="133350" lvl="0" indent="0" algn="l" rtl="0">
              <a:spcBef>
                <a:spcPts val="0"/>
              </a:spcBef>
              <a:spcAft>
                <a:spcPts val="0"/>
              </a:spcAft>
              <a:buClr>
                <a:schemeClr val="dk1"/>
              </a:buClr>
              <a:buSzPts val="1500"/>
              <a:buNone/>
            </a:pPr>
            <a:r>
              <a:rPr lang="en" sz="1200" dirty="0">
                <a:solidFill>
                  <a:schemeClr val="dk1"/>
                </a:solidFill>
                <a:latin typeface="Dosis" pitchFamily="2" charset="0"/>
              </a:rPr>
              <a:t>Data cleaning are mostly done in geolocations table where we change the special characters in City, drop duplicate rows, and input new geolocations form customers and sellers.</a:t>
            </a:r>
          </a:p>
          <a:p>
            <a:pPr marL="457200" lvl="0" indent="-323850" algn="l" rtl="0">
              <a:spcBef>
                <a:spcPts val="0"/>
              </a:spcBef>
              <a:spcAft>
                <a:spcPts val="0"/>
              </a:spcAft>
              <a:buClr>
                <a:schemeClr val="dk1"/>
              </a:buClr>
              <a:buSzPts val="1500"/>
              <a:buChar char="●"/>
            </a:pPr>
            <a:endParaRPr lang="en" sz="1500" dirty="0">
              <a:solidFill>
                <a:schemeClr val="dk1"/>
              </a:solidFill>
              <a:latin typeface="Dosis" pitchFamily="2" charset="0"/>
            </a:endParaRPr>
          </a:p>
          <a:p>
            <a:pPr marL="133350" lvl="0" indent="0" algn="l" rtl="0">
              <a:spcBef>
                <a:spcPts val="0"/>
              </a:spcBef>
              <a:spcAft>
                <a:spcPts val="0"/>
              </a:spcAft>
              <a:buClr>
                <a:schemeClr val="dk1"/>
              </a:buClr>
              <a:buSzPts val="1500"/>
              <a:buNone/>
            </a:pPr>
            <a:endParaRPr lang="en" sz="1500" dirty="0">
              <a:solidFill>
                <a:schemeClr val="dk1"/>
              </a:solidFill>
              <a:latin typeface="Dosis" pitchFamily="2" charset="0"/>
            </a:endParaRPr>
          </a:p>
          <a:p>
            <a:pPr marL="476250" lvl="0" algn="l" rtl="0">
              <a:spcBef>
                <a:spcPts val="0"/>
              </a:spcBef>
              <a:spcAft>
                <a:spcPts val="0"/>
              </a:spcAft>
              <a:buClr>
                <a:schemeClr val="dk1"/>
              </a:buClr>
              <a:buSzPts val="1500"/>
              <a:buFont typeface="+mj-lt"/>
              <a:buAutoNum type="arabicPeriod"/>
            </a:pPr>
            <a:endParaRPr sz="1500" dirty="0">
              <a:solidFill>
                <a:schemeClr val="dk1"/>
              </a:solidFill>
              <a:latin typeface="Dosis" pitchFamily="2" charset="0"/>
            </a:endParaRPr>
          </a:p>
        </p:txBody>
      </p:sp>
      <p:sp>
        <p:nvSpPr>
          <p:cNvPr id="115" name="Google Shape;115;p27"/>
          <p:cNvSpPr txBox="1"/>
          <p:nvPr/>
        </p:nvSpPr>
        <p:spPr>
          <a:xfrm>
            <a:off x="4656000" y="4789587"/>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a:solidFill>
                  <a:srgbClr val="000000"/>
                </a:solidFill>
              </a:rPr>
              <a:t>The full query can be found </a:t>
            </a:r>
            <a:r>
              <a:rPr lang="en" sz="1100" dirty="0">
                <a:solidFill>
                  <a:srgbClr val="000000"/>
                </a:solidFill>
                <a:hlinkClick r:id="rId3"/>
              </a:rPr>
              <a:t>here</a:t>
            </a:r>
            <a:endParaRPr sz="1100" dirty="0">
              <a:solidFill>
                <a:srgbClr val="000000"/>
              </a:solidFill>
            </a:endParaRPr>
          </a:p>
        </p:txBody>
      </p:sp>
      <p:pic>
        <p:nvPicPr>
          <p:cNvPr id="3" name="Picture 2">
            <a:extLst>
              <a:ext uri="{FF2B5EF4-FFF2-40B4-BE49-F238E27FC236}">
                <a16:creationId xmlns:a16="http://schemas.microsoft.com/office/drawing/2014/main" id="{DEE86B03-3DFA-F1F1-28DD-2A2EE0D3B8C6}"/>
              </a:ext>
            </a:extLst>
          </p:cNvPr>
          <p:cNvPicPr>
            <a:picLocks noChangeAspect="1"/>
          </p:cNvPicPr>
          <p:nvPr/>
        </p:nvPicPr>
        <p:blipFill>
          <a:blip r:embed="rId4"/>
          <a:stretch>
            <a:fillRect/>
          </a:stretch>
        </p:blipFill>
        <p:spPr>
          <a:xfrm>
            <a:off x="492833" y="1942185"/>
            <a:ext cx="2156597" cy="350743"/>
          </a:xfrm>
          <a:prstGeom prst="rect">
            <a:avLst/>
          </a:prstGeom>
        </p:spPr>
      </p:pic>
      <p:sp>
        <p:nvSpPr>
          <p:cNvPr id="4" name="TextBox 3">
            <a:extLst>
              <a:ext uri="{FF2B5EF4-FFF2-40B4-BE49-F238E27FC236}">
                <a16:creationId xmlns:a16="http://schemas.microsoft.com/office/drawing/2014/main" id="{2003F84C-D8EF-C474-8B88-739A233B8234}"/>
              </a:ext>
            </a:extLst>
          </p:cNvPr>
          <p:cNvSpPr txBox="1"/>
          <p:nvPr/>
        </p:nvSpPr>
        <p:spPr>
          <a:xfrm>
            <a:off x="236524" y="2722037"/>
            <a:ext cx="2915385" cy="1600438"/>
          </a:xfrm>
          <a:prstGeom prst="rect">
            <a:avLst/>
          </a:prstGeom>
          <a:noFill/>
        </p:spPr>
        <p:txBody>
          <a:bodyPr wrap="square" numCol="2" rtlCol="0">
            <a:spAutoFit/>
          </a:bodyPr>
          <a:lstStyle/>
          <a:p>
            <a:pPr marL="419100" indent="-285750">
              <a:buClr>
                <a:schemeClr val="dk1"/>
              </a:buClr>
              <a:buSzPts val="1500"/>
              <a:buFont typeface="Arial" panose="020B0604020202020204" pitchFamily="34" charset="0"/>
              <a:buChar char="•"/>
            </a:pPr>
            <a:r>
              <a:rPr lang="en-US" sz="1200" dirty="0">
                <a:solidFill>
                  <a:schemeClr val="dk1"/>
                </a:solidFill>
                <a:latin typeface="Dosis" pitchFamily="2" charset="0"/>
              </a:rPr>
              <a:t>customers</a:t>
            </a:r>
          </a:p>
          <a:p>
            <a:pPr marL="419100" indent="-285750">
              <a:buClr>
                <a:schemeClr val="dk1"/>
              </a:buClr>
              <a:buSzPts val="1500"/>
              <a:buFont typeface="Arial" panose="020B0604020202020204" pitchFamily="34" charset="0"/>
              <a:buChar char="•"/>
            </a:pPr>
            <a:r>
              <a:rPr lang="en-US" sz="1200" dirty="0" err="1">
                <a:solidFill>
                  <a:schemeClr val="dk1"/>
                </a:solidFill>
                <a:latin typeface="Dosis" pitchFamily="2" charset="0"/>
              </a:rPr>
              <a:t>order_reviews</a:t>
            </a:r>
            <a:endParaRPr lang="en-US" sz="1200" dirty="0">
              <a:solidFill>
                <a:schemeClr val="dk1"/>
              </a:solidFill>
              <a:latin typeface="Dosis" pitchFamily="2" charset="0"/>
            </a:endParaRPr>
          </a:p>
          <a:p>
            <a:pPr marL="419100" indent="-285750">
              <a:buClr>
                <a:schemeClr val="dk1"/>
              </a:buClr>
              <a:buSzPts val="1500"/>
              <a:buFont typeface="Arial" panose="020B0604020202020204" pitchFamily="34" charset="0"/>
              <a:buChar char="•"/>
            </a:pPr>
            <a:r>
              <a:rPr lang="en-US" sz="1200" dirty="0">
                <a:solidFill>
                  <a:schemeClr val="dk1"/>
                </a:solidFill>
                <a:latin typeface="Dosis" pitchFamily="2" charset="0"/>
              </a:rPr>
              <a:t>geolocations</a:t>
            </a:r>
          </a:p>
          <a:p>
            <a:pPr marL="419100" indent="-285750">
              <a:buClr>
                <a:schemeClr val="dk1"/>
              </a:buClr>
              <a:buSzPts val="1500"/>
              <a:buFont typeface="Arial" panose="020B0604020202020204" pitchFamily="34" charset="0"/>
              <a:buChar char="•"/>
            </a:pPr>
            <a:r>
              <a:rPr lang="en-US" sz="1200" dirty="0">
                <a:solidFill>
                  <a:schemeClr val="dk1"/>
                </a:solidFill>
                <a:latin typeface="Dosis" pitchFamily="2" charset="0"/>
              </a:rPr>
              <a:t>orders</a:t>
            </a:r>
          </a:p>
          <a:p>
            <a:pPr marL="419100" indent="-285750">
              <a:buClr>
                <a:schemeClr val="dk1"/>
              </a:buClr>
              <a:buSzPts val="1500"/>
              <a:buFont typeface="Arial" panose="020B0604020202020204" pitchFamily="34" charset="0"/>
              <a:buChar char="•"/>
            </a:pPr>
            <a:endParaRPr lang="en-US" sz="1200" dirty="0">
              <a:solidFill>
                <a:schemeClr val="dk1"/>
              </a:solidFill>
              <a:latin typeface="Dosis" pitchFamily="2" charset="0"/>
            </a:endParaRPr>
          </a:p>
          <a:p>
            <a:pPr marL="419100" indent="-285750">
              <a:buClr>
                <a:schemeClr val="dk1"/>
              </a:buClr>
              <a:buSzPts val="1500"/>
              <a:buFont typeface="Arial" panose="020B0604020202020204" pitchFamily="34" charset="0"/>
              <a:buChar char="•"/>
            </a:pPr>
            <a:endParaRPr lang="en-US" sz="1200" dirty="0">
              <a:solidFill>
                <a:schemeClr val="dk1"/>
              </a:solidFill>
              <a:latin typeface="Dosis" pitchFamily="2" charset="0"/>
            </a:endParaRPr>
          </a:p>
          <a:p>
            <a:pPr marL="419100" indent="-285750">
              <a:buClr>
                <a:schemeClr val="dk1"/>
              </a:buClr>
              <a:buSzPts val="1500"/>
              <a:buFont typeface="Arial" panose="020B0604020202020204" pitchFamily="34" charset="0"/>
              <a:buChar char="•"/>
            </a:pPr>
            <a:endParaRPr lang="en-US" sz="1200" dirty="0">
              <a:solidFill>
                <a:schemeClr val="dk1"/>
              </a:solidFill>
              <a:latin typeface="Dosis" pitchFamily="2" charset="0"/>
            </a:endParaRPr>
          </a:p>
          <a:p>
            <a:pPr marL="419100" indent="-285750">
              <a:buClr>
                <a:schemeClr val="dk1"/>
              </a:buClr>
              <a:buSzPts val="1500"/>
              <a:buFont typeface="Arial" panose="020B0604020202020204" pitchFamily="34" charset="0"/>
              <a:buChar char="•"/>
            </a:pPr>
            <a:endParaRPr lang="en-US" sz="1200" dirty="0">
              <a:solidFill>
                <a:schemeClr val="dk1"/>
              </a:solidFill>
              <a:latin typeface="Dosis" pitchFamily="2" charset="0"/>
            </a:endParaRPr>
          </a:p>
          <a:p>
            <a:pPr marL="419100" indent="-285750">
              <a:buClr>
                <a:schemeClr val="dk1"/>
              </a:buClr>
              <a:buSzPts val="1500"/>
              <a:buFont typeface="Arial" panose="020B0604020202020204" pitchFamily="34" charset="0"/>
              <a:buChar char="•"/>
            </a:pPr>
            <a:r>
              <a:rPr lang="en-US" sz="1200" dirty="0" err="1">
                <a:solidFill>
                  <a:schemeClr val="dk1"/>
                </a:solidFill>
                <a:latin typeface="Dosis" pitchFamily="2" charset="0"/>
              </a:rPr>
              <a:t>order_items</a:t>
            </a:r>
            <a:r>
              <a:rPr lang="en-US" sz="1200" dirty="0">
                <a:solidFill>
                  <a:schemeClr val="dk1"/>
                </a:solidFill>
                <a:latin typeface="Dosis" pitchFamily="2" charset="0"/>
              </a:rPr>
              <a:t> </a:t>
            </a:r>
          </a:p>
          <a:p>
            <a:pPr marL="419100" indent="-285750">
              <a:buClr>
                <a:schemeClr val="dk1"/>
              </a:buClr>
              <a:buSzPts val="1500"/>
              <a:buFont typeface="Arial" panose="020B0604020202020204" pitchFamily="34" charset="0"/>
              <a:buChar char="•"/>
            </a:pPr>
            <a:r>
              <a:rPr lang="en-US" sz="1200" dirty="0">
                <a:solidFill>
                  <a:schemeClr val="dk1"/>
                </a:solidFill>
                <a:latin typeface="Dosis" pitchFamily="2" charset="0"/>
              </a:rPr>
              <a:t>products</a:t>
            </a:r>
          </a:p>
          <a:p>
            <a:pPr marL="419100" indent="-285750">
              <a:buClr>
                <a:schemeClr val="dk1"/>
              </a:buClr>
              <a:buSzPts val="1500"/>
              <a:buFont typeface="Arial" panose="020B0604020202020204" pitchFamily="34" charset="0"/>
              <a:buChar char="•"/>
            </a:pPr>
            <a:r>
              <a:rPr lang="en-US" sz="1200" dirty="0" err="1">
                <a:solidFill>
                  <a:schemeClr val="dk1"/>
                </a:solidFill>
                <a:latin typeface="Dosis" pitchFamily="2" charset="0"/>
              </a:rPr>
              <a:t>order_payments</a:t>
            </a:r>
            <a:endParaRPr lang="en-US" sz="1200" dirty="0">
              <a:solidFill>
                <a:schemeClr val="dk1"/>
              </a:solidFill>
              <a:latin typeface="Dosis" pitchFamily="2" charset="0"/>
            </a:endParaRPr>
          </a:p>
          <a:p>
            <a:pPr marL="419100" indent="-285750">
              <a:buClr>
                <a:schemeClr val="dk1"/>
              </a:buClr>
              <a:buSzPts val="1500"/>
              <a:buFont typeface="Arial" panose="020B0604020202020204" pitchFamily="34" charset="0"/>
              <a:buChar char="•"/>
            </a:pPr>
            <a:r>
              <a:rPr lang="en-US" sz="1200" dirty="0">
                <a:solidFill>
                  <a:schemeClr val="dk1"/>
                </a:solidFill>
                <a:latin typeface="Dosis" pitchFamily="2" charset="0"/>
              </a:rPr>
              <a:t>sellers</a:t>
            </a:r>
            <a:endParaRPr lang="en-ID" sz="1200" dirty="0">
              <a:solidFill>
                <a:schemeClr val="dk1"/>
              </a:solidFill>
              <a:latin typeface="Dosis" pitchFamily="2" charset="0"/>
            </a:endParaRPr>
          </a:p>
        </p:txBody>
      </p:sp>
      <p:pic>
        <p:nvPicPr>
          <p:cNvPr id="6" name="Picture 5">
            <a:extLst>
              <a:ext uri="{FF2B5EF4-FFF2-40B4-BE49-F238E27FC236}">
                <a16:creationId xmlns:a16="http://schemas.microsoft.com/office/drawing/2014/main" id="{CA06F9CE-5B50-5C9F-8B82-FD0006AB765C}"/>
              </a:ext>
            </a:extLst>
          </p:cNvPr>
          <p:cNvPicPr>
            <a:picLocks noChangeAspect="1"/>
          </p:cNvPicPr>
          <p:nvPr/>
        </p:nvPicPr>
        <p:blipFill>
          <a:blip r:embed="rId5"/>
          <a:stretch>
            <a:fillRect/>
          </a:stretch>
        </p:blipFill>
        <p:spPr>
          <a:xfrm>
            <a:off x="440225" y="3736843"/>
            <a:ext cx="2661070" cy="1042760"/>
          </a:xfrm>
          <a:prstGeom prst="rect">
            <a:avLst/>
          </a:prstGeom>
        </p:spPr>
      </p:pic>
      <p:pic>
        <p:nvPicPr>
          <p:cNvPr id="8" name="Picture 7">
            <a:extLst>
              <a:ext uri="{FF2B5EF4-FFF2-40B4-BE49-F238E27FC236}">
                <a16:creationId xmlns:a16="http://schemas.microsoft.com/office/drawing/2014/main" id="{4319E2A3-EE58-B446-563F-4823AB0ACCBA}"/>
              </a:ext>
            </a:extLst>
          </p:cNvPr>
          <p:cNvPicPr>
            <a:picLocks noChangeAspect="1"/>
          </p:cNvPicPr>
          <p:nvPr/>
        </p:nvPicPr>
        <p:blipFill rotWithShape="1">
          <a:blip r:embed="rId6"/>
          <a:srcRect r="67494"/>
          <a:stretch/>
        </p:blipFill>
        <p:spPr>
          <a:xfrm>
            <a:off x="3276599" y="1942185"/>
            <a:ext cx="1990271" cy="1112742"/>
          </a:xfrm>
          <a:prstGeom prst="rect">
            <a:avLst/>
          </a:prstGeom>
        </p:spPr>
      </p:pic>
      <p:pic>
        <p:nvPicPr>
          <p:cNvPr id="10" name="Picture 9">
            <a:extLst>
              <a:ext uri="{FF2B5EF4-FFF2-40B4-BE49-F238E27FC236}">
                <a16:creationId xmlns:a16="http://schemas.microsoft.com/office/drawing/2014/main" id="{AE7784DB-185A-3EEC-812F-928854C6F5D1}"/>
              </a:ext>
            </a:extLst>
          </p:cNvPr>
          <p:cNvPicPr>
            <a:picLocks noChangeAspect="1"/>
          </p:cNvPicPr>
          <p:nvPr/>
        </p:nvPicPr>
        <p:blipFill>
          <a:blip r:embed="rId7"/>
          <a:stretch>
            <a:fillRect/>
          </a:stretch>
        </p:blipFill>
        <p:spPr>
          <a:xfrm>
            <a:off x="6048098" y="2295477"/>
            <a:ext cx="2784202" cy="1112742"/>
          </a:xfrm>
          <a:prstGeom prst="rect">
            <a:avLst/>
          </a:prstGeom>
        </p:spPr>
      </p:pic>
      <p:pic>
        <p:nvPicPr>
          <p:cNvPr id="12" name="Picture 11">
            <a:extLst>
              <a:ext uri="{FF2B5EF4-FFF2-40B4-BE49-F238E27FC236}">
                <a16:creationId xmlns:a16="http://schemas.microsoft.com/office/drawing/2014/main" id="{5A8BBA7C-D265-580B-5931-6E211A824946}"/>
              </a:ext>
            </a:extLst>
          </p:cNvPr>
          <p:cNvPicPr>
            <a:picLocks noChangeAspect="1"/>
          </p:cNvPicPr>
          <p:nvPr/>
        </p:nvPicPr>
        <p:blipFill>
          <a:blip r:embed="rId8"/>
          <a:stretch>
            <a:fillRect/>
          </a:stretch>
        </p:blipFill>
        <p:spPr>
          <a:xfrm>
            <a:off x="6042707" y="3501331"/>
            <a:ext cx="3016187" cy="1246527"/>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Preparation</a:t>
            </a:r>
            <a:endParaRPr b="1"/>
          </a:p>
        </p:txBody>
      </p:sp>
      <p:sp>
        <p:nvSpPr>
          <p:cNvPr id="114" name="Google Shape;114;p27"/>
          <p:cNvSpPr txBox="1">
            <a:spLocks noGrp="1"/>
          </p:cNvSpPr>
          <p:nvPr>
            <p:ph type="body" idx="1"/>
          </p:nvPr>
        </p:nvSpPr>
        <p:spPr>
          <a:xfrm>
            <a:off x="311700" y="823775"/>
            <a:ext cx="3138636" cy="4098600"/>
          </a:xfrm>
          <a:prstGeom prst="rect">
            <a:avLst/>
          </a:prstGeom>
        </p:spPr>
        <p:txBody>
          <a:bodyPr spcFirstLastPara="1" wrap="square" lIns="91425" tIns="91425" rIns="91425" bIns="91425" anchor="t" anchorCtr="0">
            <a:normAutofit/>
          </a:bodyPr>
          <a:lstStyle/>
          <a:p>
            <a:pPr marL="133350" lvl="0" indent="0" algn="l" rtl="0">
              <a:spcBef>
                <a:spcPts val="0"/>
              </a:spcBef>
              <a:spcAft>
                <a:spcPts val="0"/>
              </a:spcAft>
              <a:buClr>
                <a:schemeClr val="dk1"/>
              </a:buClr>
              <a:buSzPts val="1500"/>
              <a:buNone/>
            </a:pPr>
            <a:r>
              <a:rPr lang="en-US" sz="1400" b="1" dirty="0">
                <a:solidFill>
                  <a:schemeClr val="dk1"/>
                </a:solidFill>
                <a:latin typeface="Dosis" pitchFamily="2" charset="0"/>
              </a:rPr>
              <a:t>4. Entity Relationship Diagram</a:t>
            </a:r>
          </a:p>
          <a:p>
            <a:pPr marL="133350" lvl="0" indent="0" algn="l" rtl="0">
              <a:spcBef>
                <a:spcPts val="0"/>
              </a:spcBef>
              <a:spcAft>
                <a:spcPts val="0"/>
              </a:spcAft>
              <a:buClr>
                <a:schemeClr val="dk1"/>
              </a:buClr>
              <a:buSzPts val="1500"/>
              <a:buNone/>
            </a:pPr>
            <a:endParaRPr lang="en-US" sz="1500" b="1" dirty="0">
              <a:solidFill>
                <a:schemeClr val="dk1"/>
              </a:solidFill>
              <a:latin typeface="Dosis" pitchFamily="2" charset="0"/>
            </a:endParaRPr>
          </a:p>
          <a:p>
            <a:pPr marL="133350" lvl="0" indent="0" algn="l" rtl="0">
              <a:spcBef>
                <a:spcPts val="0"/>
              </a:spcBef>
              <a:spcAft>
                <a:spcPts val="0"/>
              </a:spcAft>
              <a:buClr>
                <a:schemeClr val="dk1"/>
              </a:buClr>
              <a:buSzPts val="1500"/>
              <a:buNone/>
            </a:pPr>
            <a:r>
              <a:rPr lang="en-US" sz="1400" dirty="0">
                <a:solidFill>
                  <a:schemeClr val="dk1"/>
                </a:solidFill>
                <a:latin typeface="Dosis" pitchFamily="2" charset="0"/>
              </a:rPr>
              <a:t>ERD is created utilizing the Primary Key and Foreign Key of each table that we specified in the table making process, making them have relationship of Parent and Child Table as shown in the diagram on the right.</a:t>
            </a:r>
            <a:endParaRPr sz="1400" dirty="0">
              <a:solidFill>
                <a:schemeClr val="dk1"/>
              </a:solidFill>
              <a:latin typeface="Dosis" pitchFamily="2" charset="0"/>
            </a:endParaRPr>
          </a:p>
        </p:txBody>
      </p:sp>
      <p:sp>
        <p:nvSpPr>
          <p:cNvPr id="115" name="Google Shape;115;p27"/>
          <p:cNvSpPr txBox="1"/>
          <p:nvPr/>
        </p:nvSpPr>
        <p:spPr>
          <a:xfrm>
            <a:off x="4656000" y="4789587"/>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ERD can be found </a:t>
            </a:r>
            <a:r>
              <a:rPr lang="en-US" sz="1100" dirty="0">
                <a:solidFill>
                  <a:srgbClr val="000000"/>
                </a:solidFill>
                <a:hlinkClick r:id="rId3"/>
              </a:rPr>
              <a:t>here</a:t>
            </a:r>
            <a:endParaRPr sz="1100" dirty="0">
              <a:solidFill>
                <a:srgbClr val="000000"/>
              </a:solidFill>
            </a:endParaRPr>
          </a:p>
        </p:txBody>
      </p:sp>
      <p:pic>
        <p:nvPicPr>
          <p:cNvPr id="3" name="Picture 2">
            <a:extLst>
              <a:ext uri="{FF2B5EF4-FFF2-40B4-BE49-F238E27FC236}">
                <a16:creationId xmlns:a16="http://schemas.microsoft.com/office/drawing/2014/main" id="{58B94666-5025-0410-DBC6-EBE98EF3C8EB}"/>
              </a:ext>
            </a:extLst>
          </p:cNvPr>
          <p:cNvPicPr>
            <a:picLocks noChangeAspect="1"/>
          </p:cNvPicPr>
          <p:nvPr/>
        </p:nvPicPr>
        <p:blipFill rotWithShape="1">
          <a:blip r:embed="rId4"/>
          <a:srcRect r="44228"/>
          <a:stretch/>
        </p:blipFill>
        <p:spPr>
          <a:xfrm>
            <a:off x="3706595" y="560525"/>
            <a:ext cx="3518550" cy="4582975"/>
          </a:xfrm>
          <a:prstGeom prst="rect">
            <a:avLst/>
          </a:prstGeom>
        </p:spPr>
      </p:pic>
    </p:spTree>
    <p:extLst>
      <p:ext uri="{BB962C8B-B14F-4D97-AF65-F5344CB8AC3E}">
        <p14:creationId xmlns:p14="http://schemas.microsoft.com/office/powerpoint/2010/main" val="217279967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519</TotalTime>
  <Words>359</Words>
  <Application>Microsoft Office PowerPoint</Application>
  <PresentationFormat>On-screen Show (16:9)</PresentationFormat>
  <Paragraphs>62</Paragraphs>
  <Slides>4</Slides>
  <Notes>4</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4</vt:i4>
      </vt:variant>
    </vt:vector>
  </HeadingPairs>
  <TitlesOfParts>
    <vt:vector size="8" baseType="lpstr">
      <vt:lpstr>Dosis</vt:lpstr>
      <vt:lpstr>Arial</vt:lpstr>
      <vt:lpstr>Simple Light</vt:lpstr>
      <vt:lpstr>Simple Light</vt:lpstr>
      <vt:lpstr>Analyzing eCommerce Business Performance with SQL</vt:lpstr>
      <vt:lpstr>Overview</vt:lpstr>
      <vt:lpstr>Data Preparation</vt:lpstr>
      <vt:lpstr>Data Preparation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eCommerce Business Performance with SQL</dc:title>
  <cp:lastModifiedBy>Cikal Merdeka</cp:lastModifiedBy>
  <cp:revision>22</cp:revision>
  <dcterms:modified xsi:type="dcterms:W3CDTF">2024-04-05T02:02:32Z</dcterms:modified>
</cp:coreProperties>
</file>